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35" r:id="rId1"/>
  </p:sldMasterIdLst>
  <p:notesMasterIdLst>
    <p:notesMasterId r:id="rId7"/>
  </p:notesMasterIdLst>
  <p:sldIdLst>
    <p:sldId id="262" r:id="rId2"/>
    <p:sldId id="264" r:id="rId3"/>
    <p:sldId id="263" r:id="rId4"/>
    <p:sldId id="259" r:id="rId5"/>
    <p:sldId id="260" r:id="rId6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44">
          <p15:clr>
            <a:srgbClr val="A4A3A4"/>
          </p15:clr>
        </p15:guide>
        <p15:guide id="3" orient="horz" pos="4176">
          <p15:clr>
            <a:srgbClr val="A4A3A4"/>
          </p15:clr>
        </p15:guide>
        <p15:guide id="4" pos="4320">
          <p15:clr>
            <a:srgbClr val="A4A3A4"/>
          </p15:clr>
        </p15:guide>
        <p15:guide id="5" pos="2194">
          <p15:clr>
            <a:srgbClr val="A4A3A4"/>
          </p15:clr>
        </p15:guide>
        <p15:guide id="6" pos="144">
          <p15:clr>
            <a:srgbClr val="A4A3A4"/>
          </p15:clr>
        </p15:guide>
        <p15:guide id="7" pos="4176">
          <p15:clr>
            <a:srgbClr val="A4A3A4"/>
          </p15:clr>
        </p15:guide>
        <p15:guide id="8" pos="561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1B1C"/>
    <a:srgbClr val="7EBC00"/>
    <a:srgbClr val="CAE396"/>
    <a:srgbClr val="5B5859"/>
    <a:srgbClr val="CECDCD"/>
    <a:srgbClr val="CCFFCC"/>
    <a:srgbClr val="82BE05"/>
    <a:srgbClr val="2516F0"/>
    <a:srgbClr val="0033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14" autoAdjust="0"/>
    <p:restoredTop sz="90934"/>
  </p:normalViewPr>
  <p:slideViewPr>
    <p:cSldViewPr snapToGrid="0" snapToObjects="1">
      <p:cViewPr varScale="1">
        <p:scale>
          <a:sx n="78" d="100"/>
          <a:sy n="78" d="100"/>
        </p:scale>
        <p:origin x="1334" y="72"/>
      </p:cViewPr>
      <p:guideLst>
        <p:guide orient="horz" pos="2160"/>
        <p:guide orient="horz" pos="144"/>
        <p:guide orient="horz" pos="4176"/>
        <p:guide pos="4320"/>
        <p:guide pos="2194"/>
        <p:guide pos="144"/>
        <p:guide pos="4176"/>
        <p:guide pos="56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0" d="100"/>
          <a:sy n="70" d="100"/>
        </p:scale>
        <p:origin x="-1456" y="-96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137" cy="480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9" tIns="48329" rIns="96659" bIns="48329" numCol="1" anchor="t" anchorCtr="0" compatLnSpc="1">
            <a:prstTxWarp prst="textNoShape">
              <a:avLst/>
            </a:prstTxWarp>
          </a:bodyPr>
          <a:lstStyle>
            <a:lvl1pPr>
              <a:defRPr sz="13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6063" y="0"/>
            <a:ext cx="3169137" cy="480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9" tIns="48329" rIns="96659" bIns="48329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8888" y="720725"/>
            <a:ext cx="4797425" cy="3598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5249" y="4560487"/>
            <a:ext cx="5364704" cy="432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9" tIns="48329" rIns="96659" bIns="4832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Click to edit Master text styles</a:t>
            </a:r>
          </a:p>
          <a:p>
            <a:pPr lvl="1"/>
            <a:r>
              <a:rPr lang="en-US" altLang="en-US" noProof="0"/>
              <a:t>Second level</a:t>
            </a:r>
          </a:p>
          <a:p>
            <a:pPr lvl="2"/>
            <a:r>
              <a:rPr lang="en-US" altLang="en-US" noProof="0"/>
              <a:t>Third level</a:t>
            </a:r>
          </a:p>
          <a:p>
            <a:pPr lvl="3"/>
            <a:r>
              <a:rPr lang="en-US" altLang="en-US" noProof="0"/>
              <a:t>Fourth level</a:t>
            </a:r>
          </a:p>
          <a:p>
            <a:pPr lvl="4"/>
            <a:r>
              <a:rPr lang="en-US" altLang="en-US" noProof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975"/>
            <a:ext cx="3169137" cy="480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9" tIns="48329" rIns="96659" bIns="48329" numCol="1" anchor="b" anchorCtr="0" compatLnSpc="1">
            <a:prstTxWarp prst="textNoShape">
              <a:avLst/>
            </a:prstTxWarp>
          </a:bodyPr>
          <a:lstStyle>
            <a:lvl1pPr>
              <a:defRPr sz="13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6063" y="9120975"/>
            <a:ext cx="3169137" cy="480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9" tIns="48329" rIns="96659" bIns="48329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cs typeface="+mn-cs"/>
              </a:defRPr>
            </a:lvl1pPr>
          </a:lstStyle>
          <a:p>
            <a:pPr>
              <a:defRPr/>
            </a:pPr>
            <a:fld id="{E6D26AEC-CEA5-2044-AA97-1977E2E3CE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76033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85349" indent="-302057" eaLnBrk="0" hangingPunct="0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208230" indent="-241646" eaLnBrk="0" hangingPunct="0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91522" indent="-241646" eaLnBrk="0" hangingPunct="0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174814" indent="-241646" eaLnBrk="0" hangingPunct="0"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658106" indent="-241646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141398" indent="-241646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624690" indent="-241646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107982" indent="-241646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fld id="{980FD211-8130-C547-9A39-CBB5916F6CEE}" type="slidenum">
              <a:rPr lang="en-US" sz="1300">
                <a:latin typeface="Times New Roman" charset="0"/>
              </a:rPr>
              <a:pPr eaLnBrk="1" hangingPunct="1">
                <a:defRPr/>
              </a:pPr>
              <a:t>1</a:t>
            </a:fld>
            <a:endParaRPr lang="en-US" sz="1300" dirty="0">
              <a:latin typeface="Times New Roman" charset="0"/>
            </a:endParaRPr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735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8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3835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8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0489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4752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7409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6E871-6962-0041-90AD-8CC85AA17DAC}" type="datetime1">
              <a:rPr lang="en-US"/>
              <a:pPr>
                <a:defRPr/>
              </a:pPr>
              <a:t>8/31/2024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147B5-BAAD-0D40-8C4E-D3FAAFDD5B7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3710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A01FF7-6668-DC4C-B37C-F85635BF35C9}" type="datetime1">
              <a:rPr lang="en-US"/>
              <a:pPr>
                <a:defRPr/>
              </a:pPr>
              <a:t>8/31/2024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B4BF75-C7E0-A94E-BCFA-3847EBC04D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425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F9DDD2-D728-ED4C-8491-BB18469FC24F}" type="datetime1">
              <a:rPr lang="en-US"/>
              <a:pPr>
                <a:defRPr/>
              </a:pPr>
              <a:t>8/31/2024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9AD261-EFD4-AF48-9574-FFFB2BDABDB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57769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08151DC3-CC7D-7545-BA82-07D17F75A287}" type="datetime4">
              <a:rPr lang="en-US"/>
              <a:pPr>
                <a:defRPr/>
              </a:pPr>
              <a:t>August 31, 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867E2-CDBE-5245-AB5E-680D38821FE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1171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08151DC3-CC7D-7545-BA82-07D17F75A287}" type="datetime4">
              <a:rPr lang="en-US"/>
              <a:pPr>
                <a:defRPr/>
              </a:pPr>
              <a:t>August 31, 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867E2-CDBE-5245-AB5E-680D38821FE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5051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08151DC3-CC7D-7545-BA82-07D17F75A287}" type="datetime4">
              <a:rPr lang="en-US"/>
              <a:pPr>
                <a:defRPr/>
              </a:pPr>
              <a:t>August 31, 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867E2-CDBE-5245-AB5E-680D38821FE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9911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08151DC3-CC7D-7545-BA82-07D17F75A287}" type="datetime4">
              <a:rPr lang="en-US"/>
              <a:pPr>
                <a:defRPr/>
              </a:pPr>
              <a:t>August 31, 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867E2-CDBE-5245-AB5E-680D38821FE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9122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2BF13-7BB0-4D48-96B4-E5613B75EA1D}" type="datetime1">
              <a:rPr lang="en-US"/>
              <a:pPr>
                <a:defRPr/>
              </a:pPr>
              <a:t>8/31/2024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58A8E-877F-464B-98E6-1C1611D29B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509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BF777-5384-8A41-969A-7397EEB55F9F}" type="datetime1">
              <a:rPr lang="en-US"/>
              <a:pPr>
                <a:defRPr/>
              </a:pPr>
              <a:t>8/31/2024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DB008F-8D30-D74E-B938-5F61F49EFF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4575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673AF-D0FF-1248-AA65-CC4269A142E3}" type="datetime1">
              <a:rPr lang="en-US"/>
              <a:pPr>
                <a:defRPr/>
              </a:pPr>
              <a:t>8/31/2024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B54B62-0B3C-C04C-B24A-C1089CBC222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4949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83B12-93F6-824F-A0EE-656127DB2C5D}" type="datetime1">
              <a:rPr lang="en-US"/>
              <a:pPr>
                <a:defRPr/>
              </a:pPr>
              <a:t>8/31/2024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28B97-0A74-274A-B59C-356007825C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1329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5439AE-B94A-B54B-8FA9-3D7162C1CF56}" type="datetime1">
              <a:rPr lang="en-US"/>
              <a:pPr>
                <a:defRPr/>
              </a:pPr>
              <a:t>8/31/2024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7CCD09-7E6D-EF48-9B92-F7CC06E6BFD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805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FD3DFE-FF63-764A-81FB-FC0ADA98BF07}" type="datetime1">
              <a:rPr lang="en-US"/>
              <a:pPr>
                <a:defRPr/>
              </a:pPr>
              <a:t>8/31/2024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16854E-D1B9-1C4E-A523-B54E6938E5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139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76E69-6858-E24E-BDF7-FEC97942FA30}" type="datetime1">
              <a:rPr lang="en-US"/>
              <a:pPr>
                <a:defRPr/>
              </a:pPr>
              <a:t>8/31/2024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70720-1D42-7B4C-AA9E-86C7C4C3AC4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585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835B42-E803-8F43-AF03-9962C3C43016}" type="datetime1">
              <a:rPr lang="en-US"/>
              <a:pPr>
                <a:defRPr/>
              </a:pPr>
              <a:t>8/31/2024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87809E-7FED-C542-9D34-EFBE1B36B5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8594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331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cs typeface="+mn-cs"/>
              </a:defRPr>
            </a:lvl1pPr>
          </a:lstStyle>
          <a:p>
            <a:pPr>
              <a:defRPr/>
            </a:pPr>
            <a:fld id="{F53C888C-BD8D-474D-9674-31FBE30D9711}" type="datetime1">
              <a:rPr lang="en-US"/>
              <a:pPr>
                <a:defRPr/>
              </a:pPr>
              <a:t>8/31/2024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cs typeface="+mn-cs"/>
              </a:defRPr>
            </a:lvl1pPr>
          </a:lstStyle>
          <a:p>
            <a:pPr>
              <a:defRPr/>
            </a:pPr>
            <a:fld id="{884E423C-D24C-A947-A3D5-691B42AADC8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3" r:id="rId1"/>
    <p:sldLayoutId id="2147484244" r:id="rId2"/>
    <p:sldLayoutId id="2147484245" r:id="rId3"/>
    <p:sldLayoutId id="2147484246" r:id="rId4"/>
    <p:sldLayoutId id="2147484247" r:id="rId5"/>
    <p:sldLayoutId id="2147484248" r:id="rId6"/>
    <p:sldLayoutId id="2147484249" r:id="rId7"/>
    <p:sldLayoutId id="2147484250" r:id="rId8"/>
    <p:sldLayoutId id="2147484251" r:id="rId9"/>
    <p:sldLayoutId id="2147484252" r:id="rId10"/>
    <p:sldLayoutId id="2147484253" r:id="rId11"/>
    <p:sldLayoutId id="2147484265" r:id="rId12"/>
    <p:sldLayoutId id="2147484266" r:id="rId13"/>
    <p:sldLayoutId id="2147484267" r:id="rId14"/>
    <p:sldLayoutId id="2147484268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tasla.org/award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tiff"/><Relationship Id="rId4" Type="http://schemas.openxmlformats.org/officeDocument/2006/relationships/hyperlink" Target="mailto:awards@ctasla.or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 Box 7"/>
          <p:cNvSpPr txBox="1">
            <a:spLocks noChangeArrowheads="1"/>
          </p:cNvSpPr>
          <p:nvPr/>
        </p:nvSpPr>
        <p:spPr bwMode="auto">
          <a:xfrm>
            <a:off x="3474668" y="140456"/>
            <a:ext cx="5424006" cy="741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4008" tIns="32004" rIns="64008" bIns="32004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Connecticut Chapter of the American Society of Landscape Architects</a:t>
            </a:r>
          </a:p>
          <a:p>
            <a:pPr algn="r" eaLnBrk="1" hangingPunct="1"/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Student Awards 2025</a:t>
            </a:r>
          </a:p>
          <a:p>
            <a:pPr algn="r" eaLnBrk="1" hangingPunct="1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Submittal Instructions</a:t>
            </a:r>
          </a:p>
          <a:p>
            <a:pPr algn="r" eaLnBrk="1" hangingPunct="1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Jury Presentation Template</a:t>
            </a:r>
            <a:endParaRPr lang="en-US" sz="1100" i="1" spc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626" name="Text Box 8"/>
          <p:cNvSpPr txBox="1">
            <a:spLocks noChangeArrowheads="1"/>
          </p:cNvSpPr>
          <p:nvPr/>
        </p:nvSpPr>
        <p:spPr bwMode="auto">
          <a:xfrm>
            <a:off x="483754" y="1177056"/>
            <a:ext cx="8211832" cy="4219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4008" tIns="32004" rIns="64008" bIns="32004">
            <a:spAutoFit/>
          </a:bodyPr>
          <a:lstStyle>
            <a:lvl1pPr marL="171450" indent="-1714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marL="228600" indent="-228600" eaLnBrk="1" hangingPunct="1">
              <a:spcAft>
                <a:spcPts val="0"/>
              </a:spcAft>
              <a:buFont typeface="+mj-lt"/>
              <a:buAutoNum type="arabicPeriod"/>
            </a:pPr>
            <a:r>
              <a:rPr lang="en-US" sz="1000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the </a:t>
            </a:r>
            <a:r>
              <a:rPr lang="en-US" sz="1000" dirty="0" err="1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Powerpoint</a:t>
            </a:r>
            <a:r>
              <a:rPr lang="en-US" sz="1000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template. Projects may also be submitted using the InDesign version available at </a:t>
            </a:r>
            <a:r>
              <a:rPr lang="en-US" sz="1000" dirty="0" err="1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www.ctasla.org</a:t>
            </a:r>
            <a:r>
              <a:rPr lang="en-US" sz="1000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/awards</a:t>
            </a:r>
            <a:r>
              <a:rPr lang="en-US" sz="1000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28600" indent="-228600" eaLnBrk="1" hangingPunct="1">
              <a:spcAft>
                <a:spcPts val="0"/>
              </a:spcAft>
              <a:buFont typeface="+mj-lt"/>
              <a:buAutoNum type="arabicPeriod"/>
            </a:pPr>
            <a:r>
              <a:rPr lang="en-US" sz="1000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Each project entered must have a separate file.</a:t>
            </a:r>
          </a:p>
          <a:p>
            <a:pPr marL="228600" indent="-228600" eaLnBrk="1" hangingPunct="1">
              <a:spcAft>
                <a:spcPts val="0"/>
              </a:spcAft>
              <a:buFont typeface="+mj-lt"/>
              <a:buAutoNum type="arabicPeriod"/>
            </a:pPr>
            <a:r>
              <a:rPr lang="en-US" sz="1000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slide is for instruction purposes only and should not be included in the submittal.</a:t>
            </a:r>
          </a:p>
          <a:p>
            <a:pPr marL="228600" indent="-228600" eaLnBrk="1" hangingPunct="1">
              <a:spcAft>
                <a:spcPts val="0"/>
              </a:spcAft>
              <a:buFont typeface="+mj-lt"/>
              <a:buAutoNum type="arabicPeriod"/>
            </a:pPr>
            <a:r>
              <a:rPr lang="en-US" sz="1000" b="1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Jury Presentation slides must have all individual and university names and/or identifying marks removed from all graphics and captions. No exceptions</a:t>
            </a:r>
            <a:r>
              <a:rPr lang="en-US" sz="1000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  <a:p>
            <a:pPr marL="228600" indent="-228600" eaLnBrk="1" hangingPunct="1">
              <a:spcAft>
                <a:spcPts val="0"/>
              </a:spcAft>
              <a:buFont typeface="+mj-lt"/>
              <a:buAutoNum type="arabicPeriod"/>
            </a:pPr>
            <a:endParaRPr lang="en-US" sz="1000" dirty="0">
              <a:solidFill>
                <a:srgbClr val="1F1B1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spcAft>
                <a:spcPts val="0"/>
              </a:spcAft>
            </a:pPr>
            <a:endParaRPr lang="en-US" sz="1000" dirty="0">
              <a:solidFill>
                <a:srgbClr val="1F1B1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eaLnBrk="1" hangingPunct="1">
              <a:spcAft>
                <a:spcPts val="0"/>
              </a:spcAft>
              <a:buFont typeface="+mj-lt"/>
              <a:buAutoNum type="arabicPeriod" startAt="5"/>
            </a:pPr>
            <a:r>
              <a:rPr lang="en-US" altLang="ja-JP" sz="1000" u="sng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Slide 1</a:t>
            </a:r>
            <a:r>
              <a:rPr lang="en-US" altLang="ja-JP" sz="1000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the </a:t>
            </a:r>
            <a:r>
              <a:rPr lang="en-US" altLang="ja-JP" sz="1000" b="1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Summary </a:t>
            </a:r>
            <a:r>
              <a:rPr lang="en-US" altLang="ja-JP" sz="1000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slide and must be the first slide of each presentation. Project Summary Slide must include Project Name and objectives of the academic assignment, in 75 words or less.</a:t>
            </a:r>
          </a:p>
          <a:p>
            <a:pPr marL="228600" indent="-228600" eaLnBrk="1" hangingPunct="1">
              <a:spcAft>
                <a:spcPts val="0"/>
              </a:spcAft>
              <a:buFont typeface="+mj-lt"/>
              <a:buAutoNum type="arabicPeriod" startAt="5"/>
            </a:pPr>
            <a:r>
              <a:rPr lang="en-US" altLang="ja-JP" sz="1000" u="sng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Slide 2</a:t>
            </a:r>
            <a:r>
              <a:rPr lang="en-US" altLang="ja-JP" sz="1000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the </a:t>
            </a:r>
            <a:r>
              <a:rPr lang="en-US" altLang="ja-JP" sz="1000" b="1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Description </a:t>
            </a:r>
            <a:r>
              <a:rPr lang="en-US" altLang="ja-JP" sz="1000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must be the second slide of each presentation, containing 250 words or less, suitable for publication.</a:t>
            </a:r>
          </a:p>
          <a:p>
            <a:pPr marL="228600" indent="-228600" eaLnBrk="1" hangingPunct="1">
              <a:spcAft>
                <a:spcPts val="0"/>
              </a:spcAft>
              <a:buFont typeface="+mj-lt"/>
              <a:buAutoNum type="arabicPeriod" startAt="5"/>
            </a:pPr>
            <a:r>
              <a:rPr lang="en-US" altLang="ja-JP" sz="1000" u="sng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Slide 3</a:t>
            </a:r>
            <a:r>
              <a:rPr lang="en-US" altLang="ja-JP" sz="1000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the </a:t>
            </a:r>
            <a:r>
              <a:rPr lang="en-US" altLang="ja-JP" sz="1000" b="1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Statement of Significance </a:t>
            </a:r>
            <a:r>
              <a:rPr lang="en-US" altLang="ja-JP" sz="1000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slide and must be the third slide of each presentation. In 250 words or less, using bullet points, describe the project’s worthiness for an award.</a:t>
            </a:r>
          </a:p>
          <a:p>
            <a:pPr marL="228600" indent="-228600" eaLnBrk="1" hangingPunct="1">
              <a:spcAft>
                <a:spcPts val="0"/>
              </a:spcAft>
              <a:buFont typeface="+mj-lt"/>
              <a:buAutoNum type="arabicPeriod" startAt="5"/>
            </a:pPr>
            <a:r>
              <a:rPr lang="en-US" sz="1000" u="sng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Additional Slides</a:t>
            </a:r>
            <a:r>
              <a:rPr lang="en-US" sz="1000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— Provide a minimum of eight (8) and a maximum of fifteen (15) additional slides for images, project graphics and photographs, with a brief caption (50 words maximum) for each image or slide.</a:t>
            </a:r>
          </a:p>
          <a:p>
            <a:pPr marL="228600" indent="-228600" eaLnBrk="1" hangingPunct="1">
              <a:spcAft>
                <a:spcPts val="0"/>
              </a:spcAft>
              <a:buFont typeface="+mj-lt"/>
              <a:buAutoNum type="arabicPeriod" startAt="5"/>
            </a:pPr>
            <a:r>
              <a:rPr lang="en-US" sz="1000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not use slide transitions, audio, or video in your submittal.</a:t>
            </a:r>
          </a:p>
          <a:p>
            <a:pPr marL="228600" indent="-228600" eaLnBrk="1" hangingPunct="1">
              <a:spcAft>
                <a:spcPts val="0"/>
              </a:spcAft>
              <a:buFont typeface="+mj-lt"/>
              <a:buAutoNum type="arabicPeriod" startAt="5"/>
            </a:pPr>
            <a:r>
              <a:rPr lang="en-US" sz="1000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 images and text so that the ASLA Connecticut logo, project category, and name located at the upper left corner of the slide remains visible; fill in page numbers in the upper right corner.</a:t>
            </a:r>
          </a:p>
          <a:p>
            <a:pPr marL="228600" indent="-228600" eaLnBrk="1" hangingPunct="1">
              <a:spcAft>
                <a:spcPts val="0"/>
              </a:spcAft>
              <a:buFont typeface="+mj-lt"/>
              <a:buAutoNum type="arabicPeriod" startAt="5"/>
            </a:pPr>
            <a:r>
              <a:rPr lang="en-US" sz="1000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 concise and use the template font, Arial, minimum 12-point type.</a:t>
            </a:r>
          </a:p>
          <a:p>
            <a:pPr marL="228600" indent="-228600" eaLnBrk="1" hangingPunct="1">
              <a:spcAft>
                <a:spcPts val="0"/>
              </a:spcAft>
              <a:buFont typeface="+mj-lt"/>
              <a:buAutoNum type="arabicPeriod" startAt="5"/>
            </a:pPr>
            <a:r>
              <a:rPr lang="en-US" sz="1000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Utilize medium resolution JPEG images only in your Jury Presentation.</a:t>
            </a:r>
          </a:p>
          <a:p>
            <a:pPr marL="228600" indent="-228600" eaLnBrk="1" hangingPunct="1">
              <a:spcAft>
                <a:spcPts val="0"/>
              </a:spcAft>
              <a:buFont typeface="+mj-lt"/>
              <a:buAutoNum type="arabicPeriod" startAt="5"/>
            </a:pPr>
            <a:endParaRPr lang="en-US" sz="1000" dirty="0">
              <a:solidFill>
                <a:srgbClr val="1F1B1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spcAft>
                <a:spcPts val="0"/>
              </a:spcAft>
            </a:pPr>
            <a:endParaRPr lang="en-US" sz="1000" dirty="0">
              <a:solidFill>
                <a:srgbClr val="1F1B1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eaLnBrk="1" hangingPunct="1">
              <a:spcAft>
                <a:spcPts val="0"/>
              </a:spcAft>
              <a:buFont typeface="+mj-lt"/>
              <a:buAutoNum type="arabicPeriod" startAt="13"/>
            </a:pPr>
            <a:r>
              <a:rPr lang="en-US" sz="1000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Save your work in PDF format as </a:t>
            </a:r>
            <a:r>
              <a:rPr lang="ja-JP" altLang="en-US" sz="1000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US" altLang="ja-JP" sz="1000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[project name].pdf</a:t>
            </a:r>
            <a:r>
              <a:rPr lang="ja-JP" altLang="en-US" sz="1000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en-US" altLang="ja-JP" sz="1000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submit to </a:t>
            </a:r>
            <a:r>
              <a:rPr lang="en-US" altLang="ja-JP" sz="1000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awards@ctasla.org</a:t>
            </a:r>
            <a:r>
              <a:rPr lang="en-US" altLang="ja-JP" sz="1000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a download link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28600" indent="-228600" eaLnBrk="1" hangingPunct="1">
              <a:spcAft>
                <a:spcPts val="0"/>
              </a:spcAft>
              <a:buFont typeface="+mj-lt"/>
              <a:buAutoNum type="arabicPeriod" startAt="13"/>
            </a:pPr>
            <a:r>
              <a:rPr lang="en-US" sz="1000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Entries must be received by the deadline stated in the Call For Entries. No exceptions.</a:t>
            </a:r>
            <a:endParaRPr lang="en-US" altLang="ja-JP" sz="1000" dirty="0">
              <a:solidFill>
                <a:srgbClr val="1F1B1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eaLnBrk="1" hangingPunct="1">
              <a:spcAft>
                <a:spcPts val="0"/>
              </a:spcAft>
              <a:buFont typeface="+mj-lt"/>
              <a:buAutoNum type="arabicPeriod" startAt="13"/>
            </a:pPr>
            <a:r>
              <a:rPr lang="en-US" sz="1000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PDF files shall not exceed </a:t>
            </a:r>
            <a:r>
              <a:rPr lang="en-US" sz="1000" u="sng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 MB</a:t>
            </a:r>
            <a:r>
              <a:rPr lang="en-US" sz="1000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228600" indent="-228600" eaLnBrk="1" hangingPunct="1">
              <a:spcAft>
                <a:spcPts val="0"/>
              </a:spcAft>
              <a:buFont typeface="+mj-lt"/>
              <a:buAutoNum type="arabicPeriod" startAt="13"/>
            </a:pPr>
            <a:r>
              <a:rPr lang="en-US" sz="1000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submittals become the property of ASLA Connecticut to be used for promotion of the profession of landscape architecture.</a:t>
            </a:r>
          </a:p>
          <a:p>
            <a:pPr marL="228600" indent="-228600" eaLnBrk="1" hangingPunct="1">
              <a:spcAft>
                <a:spcPts val="0"/>
              </a:spcAft>
              <a:buFont typeface="+mj-lt"/>
              <a:buAutoNum type="arabicPeriod" startAt="13"/>
            </a:pPr>
            <a:r>
              <a:rPr lang="en-US" sz="1000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Entries not complying with these instructions will be considered non-responsive and disqualified.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426748" y="318757"/>
            <a:ext cx="949086" cy="233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4008" tIns="32004" rIns="64008" bIns="32004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100" b="1" dirty="0">
                <a:solidFill>
                  <a:srgbClr val="1F1B1C"/>
                </a:solidFill>
                <a:latin typeface="Helvetica" charset="0"/>
                <a:cs typeface="Helvetica" charset="0"/>
              </a:rPr>
              <a:t>GENERAL: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483754" y="2042784"/>
            <a:ext cx="3034966" cy="233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4008" tIns="32004" rIns="64008" bIns="32004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100" b="1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FORMAT: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483754" y="4177079"/>
            <a:ext cx="3034966" cy="233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4008" tIns="32004" rIns="64008" bIns="32004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100" b="1" dirty="0">
                <a:solidFill>
                  <a:srgbClr val="1F1B1C"/>
                </a:solidFill>
                <a:latin typeface="Helvetica" charset="0"/>
                <a:cs typeface="Helvetica" charset="0"/>
              </a:rPr>
              <a:t>SUBMISSION:</a:t>
            </a:r>
          </a:p>
        </p:txBody>
      </p:sp>
      <p:pic>
        <p:nvPicPr>
          <p:cNvPr id="10" name="Picture 2" descr="C:\Users\Oliver\Desktop\ASLA_Connecticut_Green_Black.t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3754" y="223906"/>
            <a:ext cx="1502874" cy="461684"/>
          </a:xfrm>
          <a:prstGeom prst="rect">
            <a:avLst/>
          </a:prstGeom>
          <a:noFill/>
        </p:spPr>
      </p:pic>
      <p:cxnSp>
        <p:nvCxnSpPr>
          <p:cNvPr id="12" name="Straight Connector 11"/>
          <p:cNvCxnSpPr/>
          <p:nvPr/>
        </p:nvCxnSpPr>
        <p:spPr>
          <a:xfrm>
            <a:off x="0" y="6284561"/>
            <a:ext cx="9144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490654" y="6309421"/>
            <a:ext cx="521969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Please do not use the area below this line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(and erase this text from your presentation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483754" y="982056"/>
            <a:ext cx="3034966" cy="233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4008" tIns="32004" rIns="64008" bIns="32004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100" b="1" dirty="0">
                <a:solidFill>
                  <a:srgbClr val="1F1B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GENERAL: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 Box 8"/>
          <p:cNvSpPr txBox="1">
            <a:spLocks noChangeArrowheads="1"/>
          </p:cNvSpPr>
          <p:nvPr/>
        </p:nvSpPr>
        <p:spPr bwMode="auto">
          <a:xfrm>
            <a:off x="347331" y="929769"/>
            <a:ext cx="8066924" cy="1551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1200" b="1" u="sng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Summary: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dirty="0">
              <a:solidFill>
                <a:srgbClr val="4040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dirty="0">
              <a:solidFill>
                <a:srgbClr val="4040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Project Name: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Objectives of the Academic Assignment (75 words or less):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7775637" y="154196"/>
            <a:ext cx="942975" cy="285750"/>
          </a:xfrm>
          <a:prstGeom prst="rect">
            <a:avLst/>
          </a:prstGeom>
        </p:spPr>
        <p:txBody>
          <a:bodyPr rIns="45720" anchor="ctr"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0" h="0"/>
            </a:sp3d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FFD25D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D25D"/>
                </a:solidFill>
                <a:latin typeface="Corbel" pitchFamily="34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D25D"/>
                </a:solidFill>
                <a:latin typeface="Corbel" pitchFamily="34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D25D"/>
                </a:solidFill>
                <a:latin typeface="Corbel" pitchFamily="34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D25D"/>
                </a:solidFill>
                <a:latin typeface="Corbel" pitchFamily="34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</a:defRPr>
            </a:lvl9pPr>
            <a:extLst/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en-US" sz="1200" b="0" dirty="0">
                <a:solidFill>
                  <a:srgbClr val="1F1B1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Slide 1 of x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284561"/>
            <a:ext cx="9144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379140" y="6309421"/>
            <a:ext cx="521969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Please do not use the area below this line (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and erase this text from your presentation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2000690" y="232253"/>
            <a:ext cx="3885488" cy="381000"/>
          </a:xfrm>
          <a:prstGeom prst="rect">
            <a:avLst/>
          </a:prstGeom>
        </p:spPr>
        <p:txBody>
          <a:bodyPr rIns="45720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ＭＳ Ｐゴシック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  <a:ea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  <a:ea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  <a:ea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  <a:ea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</a:defRPr>
            </a:lvl9pPr>
            <a:extLst/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1300" b="0" dirty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rPr>
              <a:t>Project Category</a:t>
            </a:r>
            <a:br>
              <a:rPr lang="en-US" altLang="en-US" sz="1300" b="0" dirty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rPr>
            </a:br>
            <a:r>
              <a:rPr lang="en-US" altLang="en-US" sz="1300" b="0" dirty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rPr>
              <a:t>Project Name</a:t>
            </a:r>
          </a:p>
        </p:txBody>
      </p:sp>
      <p:pic>
        <p:nvPicPr>
          <p:cNvPr id="10" name="Picture 2" descr="C:\Users\Oliver\Desktop\ASLA_Connecticut_Green_Black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5388" y="239005"/>
            <a:ext cx="1502874" cy="4616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 Box 8"/>
          <p:cNvSpPr txBox="1">
            <a:spLocks noChangeArrowheads="1"/>
          </p:cNvSpPr>
          <p:nvPr/>
        </p:nvSpPr>
        <p:spPr bwMode="auto">
          <a:xfrm>
            <a:off x="336180" y="946357"/>
            <a:ext cx="8066924" cy="624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1200" b="1" u="sng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Description:</a:t>
            </a:r>
            <a:endParaRPr lang="en-US" sz="1200" dirty="0">
              <a:solidFill>
                <a:srgbClr val="26262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dirty="0">
              <a:solidFill>
                <a:srgbClr val="4040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Project Description (paragraph form, 250 words or less, suitable for publication):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284561"/>
            <a:ext cx="9144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434898" y="6309421"/>
            <a:ext cx="521969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Please do not use the area below this line (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and erase this text from your presentation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C008D946-D24E-4DAF-8317-35D506670BEA}"/>
              </a:ext>
            </a:extLst>
          </p:cNvPr>
          <p:cNvSpPr txBox="1">
            <a:spLocks noChangeArrowheads="1"/>
          </p:cNvSpPr>
          <p:nvPr/>
        </p:nvSpPr>
        <p:spPr>
          <a:xfrm>
            <a:off x="7775637" y="154196"/>
            <a:ext cx="942975" cy="285750"/>
          </a:xfrm>
          <a:prstGeom prst="rect">
            <a:avLst/>
          </a:prstGeom>
        </p:spPr>
        <p:txBody>
          <a:bodyPr rIns="45720" anchor="ctr"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0" h="0"/>
            </a:sp3d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FFD25D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D25D"/>
                </a:solidFill>
                <a:latin typeface="Corbel" pitchFamily="34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D25D"/>
                </a:solidFill>
                <a:latin typeface="Corbel" pitchFamily="34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D25D"/>
                </a:solidFill>
                <a:latin typeface="Corbel" pitchFamily="34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D25D"/>
                </a:solidFill>
                <a:latin typeface="Corbel" pitchFamily="34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</a:defRPr>
            </a:lvl9pPr>
            <a:extLst/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en-US" sz="1200" b="0" dirty="0">
                <a:solidFill>
                  <a:srgbClr val="1F1B1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Slide 2 of x</a:t>
            </a: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E4FBD1FB-F3B1-4CF1-81EA-4DC4C1324253}"/>
              </a:ext>
            </a:extLst>
          </p:cNvPr>
          <p:cNvSpPr txBox="1">
            <a:spLocks noChangeArrowheads="1"/>
          </p:cNvSpPr>
          <p:nvPr/>
        </p:nvSpPr>
        <p:spPr>
          <a:xfrm>
            <a:off x="2000690" y="232253"/>
            <a:ext cx="3885488" cy="381000"/>
          </a:xfrm>
          <a:prstGeom prst="rect">
            <a:avLst/>
          </a:prstGeom>
        </p:spPr>
        <p:txBody>
          <a:bodyPr rIns="45720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ＭＳ Ｐゴシック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  <a:ea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  <a:ea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  <a:ea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  <a:ea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</a:defRPr>
            </a:lvl9pPr>
            <a:extLst/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1300" b="0" dirty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rPr>
              <a:t>Project Category</a:t>
            </a:r>
            <a:br>
              <a:rPr lang="en-US" altLang="en-US" sz="1300" b="0" dirty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rPr>
            </a:br>
            <a:r>
              <a:rPr lang="en-US" altLang="en-US" sz="1300" b="0" dirty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rPr>
              <a:t>Project Name</a:t>
            </a:r>
          </a:p>
        </p:txBody>
      </p:sp>
      <p:pic>
        <p:nvPicPr>
          <p:cNvPr id="10" name="Picture 2" descr="C:\Users\Oliver\Desktop\ASLA_Connecticut_Green_Black.tif">
            <a:extLst>
              <a:ext uri="{FF2B5EF4-FFF2-40B4-BE49-F238E27FC236}">
                <a16:creationId xmlns:a16="http://schemas.microsoft.com/office/drawing/2014/main" id="{48CE646A-C93B-4C17-8367-59C79CEDBD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5388" y="239005"/>
            <a:ext cx="1502874" cy="4616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445629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347331" y="983801"/>
            <a:ext cx="7836138" cy="3083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1200" b="1" u="sng" dirty="0">
                <a:latin typeface="Arial" panose="020B0604020202020204" pitchFamily="34" charset="0"/>
                <a:cs typeface="Arial" panose="020B0604020202020204" pitchFamily="34" charset="0"/>
              </a:rPr>
              <a:t>Statement of Significance / Design Intent: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n 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250 words or less, using bullet points,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describe the project’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s worthiness for an award:</a:t>
            </a:r>
          </a:p>
          <a:p>
            <a:pPr>
              <a:lnSpc>
                <a:spcPct val="90000"/>
              </a:lnSpc>
            </a:pPr>
            <a:endParaRPr lang="en-US" altLang="ja-JP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endParaRPr lang="en-US" altLang="ja-JP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</a:p>
          <a:p>
            <a:pPr>
              <a:lnSpc>
                <a:spcPct val="90000"/>
              </a:lnSpc>
            </a:pPr>
            <a:endParaRPr lang="en-US" altLang="ja-JP" sz="1200" dirty="0">
              <a:solidFill>
                <a:srgbClr val="26262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endParaRPr lang="en-US" altLang="ja-JP" sz="1200" dirty="0">
              <a:solidFill>
                <a:srgbClr val="26262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ja-JP" sz="1200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</a:p>
          <a:p>
            <a:pPr>
              <a:lnSpc>
                <a:spcPct val="90000"/>
              </a:lnSpc>
            </a:pPr>
            <a:endParaRPr lang="en-US" altLang="ja-JP" sz="1200" dirty="0">
              <a:solidFill>
                <a:srgbClr val="26262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endParaRPr lang="en-US" altLang="ja-JP" sz="1200" dirty="0">
              <a:solidFill>
                <a:srgbClr val="26262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ja-JP" sz="1200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</a:p>
          <a:p>
            <a:pPr>
              <a:lnSpc>
                <a:spcPct val="90000"/>
              </a:lnSpc>
            </a:pPr>
            <a:endParaRPr lang="en-US" altLang="ja-JP" sz="1200" dirty="0">
              <a:solidFill>
                <a:srgbClr val="26262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endParaRPr lang="en-US" altLang="ja-JP" sz="1200" dirty="0">
              <a:solidFill>
                <a:srgbClr val="26262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ja-JP" sz="1200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</a:p>
          <a:p>
            <a:pPr>
              <a:lnSpc>
                <a:spcPct val="90000"/>
              </a:lnSpc>
            </a:pPr>
            <a:endParaRPr lang="en-US" altLang="ja-JP" sz="1200" dirty="0">
              <a:solidFill>
                <a:srgbClr val="26262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endParaRPr lang="en-US" altLang="ja-JP" sz="1200" dirty="0">
              <a:solidFill>
                <a:srgbClr val="26262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ja-JP" sz="1200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0" y="6284561"/>
            <a:ext cx="9144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345686" y="6309421"/>
            <a:ext cx="521969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Please do not use the area below this line (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and erase this text from your presentation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9AC03EE3-B2B4-4CA4-BC39-6A66DC74B622}"/>
              </a:ext>
            </a:extLst>
          </p:cNvPr>
          <p:cNvSpPr txBox="1">
            <a:spLocks noChangeArrowheads="1"/>
          </p:cNvSpPr>
          <p:nvPr/>
        </p:nvSpPr>
        <p:spPr>
          <a:xfrm>
            <a:off x="7775637" y="154196"/>
            <a:ext cx="942975" cy="285750"/>
          </a:xfrm>
          <a:prstGeom prst="rect">
            <a:avLst/>
          </a:prstGeom>
        </p:spPr>
        <p:txBody>
          <a:bodyPr rIns="45720" anchor="ctr"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0" h="0"/>
            </a:sp3d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FFD25D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D25D"/>
                </a:solidFill>
                <a:latin typeface="Corbel" pitchFamily="34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D25D"/>
                </a:solidFill>
                <a:latin typeface="Corbel" pitchFamily="34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D25D"/>
                </a:solidFill>
                <a:latin typeface="Corbel" pitchFamily="34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D25D"/>
                </a:solidFill>
                <a:latin typeface="Corbel" pitchFamily="34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</a:defRPr>
            </a:lvl9pPr>
            <a:extLst/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en-US" sz="1200" b="0" dirty="0">
                <a:solidFill>
                  <a:srgbClr val="1F1B1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Slide 3 of x</a:t>
            </a: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AA419D4F-083F-40DF-8D1C-69AB658B5636}"/>
              </a:ext>
            </a:extLst>
          </p:cNvPr>
          <p:cNvSpPr txBox="1">
            <a:spLocks noChangeArrowheads="1"/>
          </p:cNvSpPr>
          <p:nvPr/>
        </p:nvSpPr>
        <p:spPr>
          <a:xfrm>
            <a:off x="2000690" y="232253"/>
            <a:ext cx="3885488" cy="381000"/>
          </a:xfrm>
          <a:prstGeom prst="rect">
            <a:avLst/>
          </a:prstGeom>
        </p:spPr>
        <p:txBody>
          <a:bodyPr rIns="45720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ＭＳ Ｐゴシック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  <a:ea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  <a:ea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  <a:ea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  <a:ea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</a:defRPr>
            </a:lvl9pPr>
            <a:extLst/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1300" b="0" dirty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rPr>
              <a:t>Project Category</a:t>
            </a:r>
            <a:br>
              <a:rPr lang="en-US" altLang="en-US" sz="1300" b="0" dirty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rPr>
            </a:br>
            <a:r>
              <a:rPr lang="en-US" altLang="en-US" sz="1300" b="0" dirty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rPr>
              <a:t>Project Name</a:t>
            </a:r>
          </a:p>
        </p:txBody>
      </p:sp>
      <p:pic>
        <p:nvPicPr>
          <p:cNvPr id="12" name="Picture 2" descr="C:\Users\Oliver\Desktop\ASLA_Connecticut_Green_Black.tif">
            <a:extLst>
              <a:ext uri="{FF2B5EF4-FFF2-40B4-BE49-F238E27FC236}">
                <a16:creationId xmlns:a16="http://schemas.microsoft.com/office/drawing/2014/main" id="{E948D229-B079-4B54-91D1-34C66CB73A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5388" y="239005"/>
            <a:ext cx="1502874" cy="4616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 Box 9"/>
          <p:cNvSpPr txBox="1">
            <a:spLocks noChangeArrowheads="1"/>
          </p:cNvSpPr>
          <p:nvPr/>
        </p:nvSpPr>
        <p:spPr bwMode="auto">
          <a:xfrm>
            <a:off x="336180" y="891351"/>
            <a:ext cx="8117396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Duplicate this slide for a minimum of 8 and no more than 15 additional slides for images of project graphics and photographs with a short caption (50 words or less) for each image </a:t>
            </a:r>
            <a:r>
              <a:rPr lang="en-US" sz="1200" i="1">
                <a:latin typeface="Arial" panose="020B0604020202020204" pitchFamily="34" charset="0"/>
                <a:cs typeface="Arial" panose="020B0604020202020204" pitchFamily="34" charset="0"/>
              </a:rPr>
              <a:t>or slide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(and erase this text from your presentation).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0" y="6284561"/>
            <a:ext cx="9144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334535" y="6309421"/>
            <a:ext cx="521969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Please do not use the area below this line (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and erase this text from your presentation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119655F7-983B-4518-9C81-FC7EBB0075E2}"/>
              </a:ext>
            </a:extLst>
          </p:cNvPr>
          <p:cNvSpPr txBox="1">
            <a:spLocks noChangeArrowheads="1"/>
          </p:cNvSpPr>
          <p:nvPr/>
        </p:nvSpPr>
        <p:spPr>
          <a:xfrm>
            <a:off x="7775637" y="154196"/>
            <a:ext cx="942975" cy="285750"/>
          </a:xfrm>
          <a:prstGeom prst="rect">
            <a:avLst/>
          </a:prstGeom>
        </p:spPr>
        <p:txBody>
          <a:bodyPr rIns="45720" anchor="ctr"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0" h="0"/>
            </a:sp3d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FFD25D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D25D"/>
                </a:solidFill>
                <a:latin typeface="Corbel" pitchFamily="34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D25D"/>
                </a:solidFill>
                <a:latin typeface="Corbel" pitchFamily="34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D25D"/>
                </a:solidFill>
                <a:latin typeface="Corbel" pitchFamily="34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D25D"/>
                </a:solidFill>
                <a:latin typeface="Corbel" pitchFamily="34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</a:defRPr>
            </a:lvl9pPr>
            <a:extLst/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en-US" sz="1200" b="0" dirty="0">
                <a:solidFill>
                  <a:srgbClr val="1F1B1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Slide 4 of x</a:t>
            </a: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B8F91FD2-A72C-4B97-BCD0-3559487A1FFA}"/>
              </a:ext>
            </a:extLst>
          </p:cNvPr>
          <p:cNvSpPr txBox="1">
            <a:spLocks noChangeArrowheads="1"/>
          </p:cNvSpPr>
          <p:nvPr/>
        </p:nvSpPr>
        <p:spPr>
          <a:xfrm>
            <a:off x="2000690" y="232253"/>
            <a:ext cx="3885488" cy="381000"/>
          </a:xfrm>
          <a:prstGeom prst="rect">
            <a:avLst/>
          </a:prstGeom>
        </p:spPr>
        <p:txBody>
          <a:bodyPr rIns="45720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ＭＳ Ｐゴシック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  <a:ea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  <a:ea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  <a:ea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  <a:ea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500" b="1">
                <a:solidFill>
                  <a:srgbClr val="FFC800"/>
                </a:solidFill>
                <a:latin typeface="Corbel" pitchFamily="34" charset="0"/>
              </a:defRPr>
            </a:lvl9pPr>
            <a:extLst/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1300" b="0" dirty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rPr>
              <a:t>Project Category</a:t>
            </a:r>
            <a:br>
              <a:rPr lang="en-US" altLang="en-US" sz="1300" b="0" dirty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rPr>
            </a:br>
            <a:r>
              <a:rPr lang="en-US" altLang="en-US" sz="1300" b="0" dirty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rPr>
              <a:t>Project Name</a:t>
            </a:r>
          </a:p>
        </p:txBody>
      </p:sp>
      <p:pic>
        <p:nvPicPr>
          <p:cNvPr id="12" name="Picture 2" descr="C:\Users\Oliver\Desktop\ASLA_Connecticut_Green_Black.tif">
            <a:extLst>
              <a:ext uri="{FF2B5EF4-FFF2-40B4-BE49-F238E27FC236}">
                <a16:creationId xmlns:a16="http://schemas.microsoft.com/office/drawing/2014/main" id="{CBB033CC-FDD5-45DD-9E42-8B98B5EA21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5388" y="239005"/>
            <a:ext cx="1502874" cy="4616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4386</TotalTime>
  <Words>644</Words>
  <Application>Microsoft Office PowerPoint</Application>
  <PresentationFormat>On-screen Show (4:3)</PresentationFormat>
  <Paragraphs>73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Helvetica</vt:lpstr>
      <vt:lpstr>Times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Inertia, LLC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David Goldwasser</dc:creator>
  <cp:lastModifiedBy>Ellen Fallon-Senechal</cp:lastModifiedBy>
  <cp:revision>231</cp:revision>
  <cp:lastPrinted>2020-08-24T23:15:32Z</cp:lastPrinted>
  <dcterms:created xsi:type="dcterms:W3CDTF">2001-11-08T17:08:56Z</dcterms:created>
  <dcterms:modified xsi:type="dcterms:W3CDTF">2024-08-31T19:24:21Z</dcterms:modified>
</cp:coreProperties>
</file>